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Average-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font" Target="fonts/Oswald-bold.fntdata"/><Relationship Id="rId12" Type="http://schemas.openxmlformats.org/officeDocument/2006/relationships/slide" Target="slides/slide6.xml"/><Relationship Id="rId23" Type="http://schemas.openxmlformats.org/officeDocument/2006/relationships/font" Target="fonts/Oswa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ddc867ba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ddc867ba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357a0d33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357a0d33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9295b062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49295b062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357a0d33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357a0d33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9295b06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9295b06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9295b062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49295b062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357a0d33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357a0d33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357a0d3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357a0d3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357a0d33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357a0d33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357a0d33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357a0d3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9295b062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9295b062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9295b06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49295b06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9295b06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9295b06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357a0d3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357a0d33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357a0d3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357a0d3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u"/>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16.jpg"/><Relationship Id="rId5" Type="http://schemas.openxmlformats.org/officeDocument/2006/relationships/image" Target="../media/image14.jpg"/><Relationship Id="rId6"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5.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bkargado.blogspot.com/2013/09/todosobrehc-sr04.html" TargetMode="External"/><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hyperlink" Target="https://www.luisllamas.es/medir-distancia-con-arduino-y-sensor-de-ultrasonidos-hc-sr04/" TargetMode="External"/><Relationship Id="rId6" Type="http://schemas.openxmlformats.org/officeDocument/2006/relationships/image" Target="../media/image5.gif"/><Relationship Id="rId7" Type="http://schemas.openxmlformats.org/officeDocument/2006/relationships/hyperlink" Target="https://iknowvations.in/es/arduino/ultrasonic-sensor-hc-sr04-arduin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13" y="295450"/>
            <a:ext cx="9144000" cy="95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u" sz="4700">
                <a:solidFill>
                  <a:srgbClr val="FF9900"/>
                </a:solidFill>
              </a:rPr>
              <a:t>MUNTAIA: ULTRASOINU SENTSOREA</a:t>
            </a:r>
            <a:endParaRPr b="1" sz="4700">
              <a:solidFill>
                <a:srgbClr val="FF9900"/>
              </a:solidFill>
            </a:endParaRPr>
          </a:p>
        </p:txBody>
      </p:sp>
      <p:sp>
        <p:nvSpPr>
          <p:cNvPr id="105" name="Google Shape;105;p25"/>
          <p:cNvSpPr txBox="1"/>
          <p:nvPr/>
        </p:nvSpPr>
        <p:spPr>
          <a:xfrm>
            <a:off x="671250" y="3174876"/>
            <a:ext cx="7801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u" sz="2100">
                <a:solidFill>
                  <a:srgbClr val="CACACA"/>
                </a:solidFill>
                <a:latin typeface="Droid Sans"/>
                <a:ea typeface="Droid Sans"/>
                <a:cs typeface="Droid Sans"/>
                <a:sym typeface="Droid Sans"/>
              </a:rPr>
              <a:t>2024 - 2025 IKASTURTE BUKAERAKO PROIEKTUA</a:t>
            </a:r>
            <a:endParaRPr sz="2100">
              <a:solidFill>
                <a:srgbClr val="CACACA"/>
              </a:solidFill>
              <a:latin typeface="Droid Sans"/>
              <a:ea typeface="Droid Sans"/>
              <a:cs typeface="Droid Sans"/>
              <a:sym typeface="Droid Sans"/>
            </a:endParaRPr>
          </a:p>
          <a:p>
            <a:pPr indent="0" lvl="0" marL="0" rtl="0" algn="ctr">
              <a:spcBef>
                <a:spcPts val="0"/>
              </a:spcBef>
              <a:spcAft>
                <a:spcPts val="0"/>
              </a:spcAft>
              <a:buNone/>
            </a:pPr>
            <a:r>
              <a:rPr lang="eu" sz="1000">
                <a:solidFill>
                  <a:srgbClr val="CACACA"/>
                </a:solidFill>
                <a:latin typeface="Droid Sans"/>
                <a:ea typeface="Droid Sans"/>
                <a:cs typeface="Droid Sans"/>
                <a:sym typeface="Droid Sans"/>
              </a:rPr>
              <a:t>IES USANDIZAGA-PEÑAFLORIDA-AMARA BHI</a:t>
            </a:r>
            <a:endParaRPr sz="2100">
              <a:solidFill>
                <a:srgbClr val="CACACA"/>
              </a:solidFill>
              <a:latin typeface="Droid Sans"/>
              <a:ea typeface="Droid Sans"/>
              <a:cs typeface="Droid Sans"/>
              <a:sym typeface="Droid Sans"/>
            </a:endParaRPr>
          </a:p>
        </p:txBody>
      </p:sp>
      <p:sp>
        <p:nvSpPr>
          <p:cNvPr id="106" name="Google Shape;106;p25"/>
          <p:cNvSpPr txBox="1"/>
          <p:nvPr/>
        </p:nvSpPr>
        <p:spPr>
          <a:xfrm>
            <a:off x="17488" y="1472825"/>
            <a:ext cx="9144000" cy="132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u" sz="3700">
                <a:solidFill>
                  <a:srgbClr val="FFFFFF"/>
                </a:solidFill>
                <a:latin typeface="Oswald"/>
                <a:ea typeface="Oswald"/>
                <a:cs typeface="Oswald"/>
                <a:sym typeface="Oswald"/>
              </a:rPr>
              <a:t>ROBOTIKA- PROGRAMAZIOA- KONTROLA</a:t>
            </a:r>
            <a:endParaRPr sz="3700">
              <a:solidFill>
                <a:srgbClr val="FFFFFF"/>
              </a:solidFill>
              <a:latin typeface="Oswald"/>
              <a:ea typeface="Oswald"/>
              <a:cs typeface="Oswald"/>
              <a:sym typeface="Oswald"/>
            </a:endParaRPr>
          </a:p>
          <a:p>
            <a:pPr indent="0" lvl="0" marL="0" rtl="0" algn="ctr">
              <a:spcBef>
                <a:spcPts val="0"/>
              </a:spcBef>
              <a:spcAft>
                <a:spcPts val="0"/>
              </a:spcAft>
              <a:buNone/>
            </a:pPr>
            <a:r>
              <a:rPr lang="eu" sz="4800">
                <a:solidFill>
                  <a:srgbClr val="FFFFFF"/>
                </a:solidFill>
                <a:latin typeface="Oswald"/>
                <a:ea typeface="Oswald"/>
                <a:cs typeface="Oswald"/>
                <a:sym typeface="Oswald"/>
              </a:rPr>
              <a:t>BotKar-UPA</a:t>
            </a:r>
            <a:endParaRPr sz="4000">
              <a:solidFill>
                <a:srgbClr val="FFFFFF"/>
              </a:solidFill>
              <a:latin typeface="Oswald"/>
              <a:ea typeface="Oswald"/>
              <a:cs typeface="Oswald"/>
              <a:sym typeface="Oswald"/>
            </a:endParaRPr>
          </a:p>
        </p:txBody>
      </p:sp>
      <p:pic>
        <p:nvPicPr>
          <p:cNvPr id="107" name="Google Shape;107;p25" title="Logo txikia.jpg fitxategiaren kopia"/>
          <p:cNvPicPr preferRelativeResize="0"/>
          <p:nvPr/>
        </p:nvPicPr>
        <p:blipFill>
          <a:blip r:embed="rId3">
            <a:alphaModFix/>
          </a:blip>
          <a:stretch>
            <a:fillRect/>
          </a:stretch>
        </p:blipFill>
        <p:spPr>
          <a:xfrm>
            <a:off x="3609825" y="3838051"/>
            <a:ext cx="1924050" cy="61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175" name="Google Shape;175;p34"/>
          <p:cNvSpPr txBox="1"/>
          <p:nvPr>
            <p:ph idx="1" type="body"/>
          </p:nvPr>
        </p:nvSpPr>
        <p:spPr>
          <a:xfrm>
            <a:off x="0" y="965275"/>
            <a:ext cx="7665900" cy="9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1</a:t>
            </a:r>
            <a:r>
              <a:rPr b="1" lang="eu" sz="1600">
                <a:latin typeface="Droid Sans"/>
                <a:ea typeface="Droid Sans"/>
                <a:cs typeface="Droid Sans"/>
                <a:sym typeface="Droid Sans"/>
              </a:rPr>
              <a:t>.-  2 AZKOIN SERBOMOTORRAREN EUSKARRIAN JARRI</a:t>
            </a:r>
            <a:endParaRPr sz="1400">
              <a:latin typeface="Droid Sans"/>
              <a:ea typeface="Droid Sans"/>
              <a:cs typeface="Droid Sans"/>
              <a:sym typeface="Droid Sans"/>
            </a:endParaRPr>
          </a:p>
        </p:txBody>
      </p:sp>
      <p:pic>
        <p:nvPicPr>
          <p:cNvPr id="176" name="Google Shape;176;p34" title="IMG_1512.JPG"/>
          <p:cNvPicPr preferRelativeResize="0"/>
          <p:nvPr/>
        </p:nvPicPr>
        <p:blipFill>
          <a:blip r:embed="rId3">
            <a:alphaModFix/>
          </a:blip>
          <a:stretch>
            <a:fillRect/>
          </a:stretch>
        </p:blipFill>
        <p:spPr>
          <a:xfrm>
            <a:off x="4572000" y="1817713"/>
            <a:ext cx="4342851" cy="2894527"/>
          </a:xfrm>
          <a:prstGeom prst="rect">
            <a:avLst/>
          </a:prstGeom>
          <a:noFill/>
          <a:ln>
            <a:noFill/>
          </a:ln>
        </p:spPr>
      </p:pic>
      <p:pic>
        <p:nvPicPr>
          <p:cNvPr id="177" name="Google Shape;177;p34" title="IMG_1453.JPG"/>
          <p:cNvPicPr preferRelativeResize="0"/>
          <p:nvPr/>
        </p:nvPicPr>
        <p:blipFill>
          <a:blip r:embed="rId4">
            <a:alphaModFix/>
          </a:blip>
          <a:stretch>
            <a:fillRect/>
          </a:stretch>
        </p:blipFill>
        <p:spPr>
          <a:xfrm>
            <a:off x="208775" y="1842925"/>
            <a:ext cx="4267203" cy="28441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183" name="Google Shape;183;p35"/>
          <p:cNvSpPr txBox="1"/>
          <p:nvPr>
            <p:ph idx="1" type="body"/>
          </p:nvPr>
        </p:nvSpPr>
        <p:spPr>
          <a:xfrm>
            <a:off x="0" y="965275"/>
            <a:ext cx="7665900" cy="4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2</a:t>
            </a:r>
            <a:r>
              <a:rPr b="1" lang="eu" sz="1600">
                <a:latin typeface="Droid Sans"/>
                <a:ea typeface="Droid Sans"/>
                <a:cs typeface="Droid Sans"/>
                <a:sym typeface="Droid Sans"/>
              </a:rPr>
              <a:t>.-  SEBOMOTORRA, EUSKARRIEN BITARTEZ, TXASISERA LOTU</a:t>
            </a:r>
            <a:endParaRPr sz="1400">
              <a:latin typeface="Droid Sans"/>
              <a:ea typeface="Droid Sans"/>
              <a:cs typeface="Droid Sans"/>
              <a:sym typeface="Droid Sans"/>
            </a:endParaRPr>
          </a:p>
        </p:txBody>
      </p:sp>
      <p:pic>
        <p:nvPicPr>
          <p:cNvPr id="184" name="Google Shape;184;p35" title="IMG_1513.JPG"/>
          <p:cNvPicPr preferRelativeResize="0"/>
          <p:nvPr/>
        </p:nvPicPr>
        <p:blipFill>
          <a:blip r:embed="rId3">
            <a:alphaModFix/>
          </a:blip>
          <a:stretch>
            <a:fillRect/>
          </a:stretch>
        </p:blipFill>
        <p:spPr>
          <a:xfrm>
            <a:off x="141563" y="1479700"/>
            <a:ext cx="5081928" cy="3387125"/>
          </a:xfrm>
          <a:prstGeom prst="rect">
            <a:avLst/>
          </a:prstGeom>
          <a:noFill/>
          <a:ln>
            <a:noFill/>
          </a:ln>
        </p:spPr>
      </p:pic>
      <p:pic>
        <p:nvPicPr>
          <p:cNvPr id="185" name="Google Shape;185;p35" title="IMG_20250407_100635.jpg"/>
          <p:cNvPicPr preferRelativeResize="0"/>
          <p:nvPr/>
        </p:nvPicPr>
        <p:blipFill>
          <a:blip r:embed="rId4">
            <a:alphaModFix/>
          </a:blip>
          <a:stretch>
            <a:fillRect/>
          </a:stretch>
        </p:blipFill>
        <p:spPr>
          <a:xfrm>
            <a:off x="6381115" y="216200"/>
            <a:ext cx="1834563" cy="1375926"/>
          </a:xfrm>
          <a:prstGeom prst="rect">
            <a:avLst/>
          </a:prstGeom>
          <a:noFill/>
          <a:ln>
            <a:noFill/>
          </a:ln>
        </p:spPr>
      </p:pic>
      <p:pic>
        <p:nvPicPr>
          <p:cNvPr id="186" name="Google Shape;186;p35" title="IMG_20250407_100657.jpg"/>
          <p:cNvPicPr preferRelativeResize="0"/>
          <p:nvPr/>
        </p:nvPicPr>
        <p:blipFill>
          <a:blip r:embed="rId5">
            <a:alphaModFix/>
          </a:blip>
          <a:stretch>
            <a:fillRect/>
          </a:stretch>
        </p:blipFill>
        <p:spPr>
          <a:xfrm>
            <a:off x="6344176" y="3667825"/>
            <a:ext cx="1834552" cy="1375907"/>
          </a:xfrm>
          <a:prstGeom prst="rect">
            <a:avLst/>
          </a:prstGeom>
          <a:noFill/>
          <a:ln>
            <a:noFill/>
          </a:ln>
        </p:spPr>
      </p:pic>
      <p:sp>
        <p:nvSpPr>
          <p:cNvPr id="187" name="Google Shape;187;p35"/>
          <p:cNvSpPr txBox="1"/>
          <p:nvPr/>
        </p:nvSpPr>
        <p:spPr>
          <a:xfrm>
            <a:off x="5646050" y="1439713"/>
            <a:ext cx="35619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800">
                <a:solidFill>
                  <a:srgbClr val="FFFFFF"/>
                </a:solidFill>
                <a:latin typeface="Droid Sans"/>
                <a:ea typeface="Droid Sans"/>
                <a:cs typeface="Droid Sans"/>
                <a:sym typeface="Droid Sans"/>
              </a:rPr>
              <a:t>serboaren aurreko euskarria</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800">
              <a:solidFill>
                <a:srgbClr val="FFFFFF"/>
              </a:solidFill>
              <a:latin typeface="Droid Sans"/>
              <a:ea typeface="Droid Sans"/>
              <a:cs typeface="Droid Sans"/>
              <a:sym typeface="Droid Sans"/>
            </a:endParaRPr>
          </a:p>
        </p:txBody>
      </p:sp>
      <p:sp>
        <p:nvSpPr>
          <p:cNvPr id="188" name="Google Shape;188;p35"/>
          <p:cNvSpPr txBox="1"/>
          <p:nvPr/>
        </p:nvSpPr>
        <p:spPr>
          <a:xfrm>
            <a:off x="5756900" y="3167350"/>
            <a:ext cx="31260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800">
                <a:solidFill>
                  <a:srgbClr val="FFFFFF"/>
                </a:solidFill>
                <a:latin typeface="Droid Sans"/>
                <a:ea typeface="Droid Sans"/>
                <a:cs typeface="Droid Sans"/>
                <a:sym typeface="Droid Sans"/>
              </a:rPr>
              <a:t>serboaren atzeko euskarria</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800">
              <a:solidFill>
                <a:srgbClr val="FFFFFF"/>
              </a:solidFill>
              <a:latin typeface="Droid Sans"/>
              <a:ea typeface="Droid Sans"/>
              <a:cs typeface="Droid Sans"/>
              <a:sym typeface="Droid Sans"/>
            </a:endParaRPr>
          </a:p>
        </p:txBody>
      </p:sp>
      <p:pic>
        <p:nvPicPr>
          <p:cNvPr id="189" name="Google Shape;189;p35" title="IMG_20250407_100647.jpg"/>
          <p:cNvPicPr preferRelativeResize="0"/>
          <p:nvPr/>
        </p:nvPicPr>
        <p:blipFill>
          <a:blip r:embed="rId6">
            <a:alphaModFix/>
          </a:blip>
          <a:stretch>
            <a:fillRect/>
          </a:stretch>
        </p:blipFill>
        <p:spPr>
          <a:xfrm>
            <a:off x="6381124" y="1901299"/>
            <a:ext cx="1834552" cy="13759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195" name="Google Shape;195;p36"/>
          <p:cNvSpPr txBox="1"/>
          <p:nvPr>
            <p:ph idx="1" type="body"/>
          </p:nvPr>
        </p:nvSpPr>
        <p:spPr>
          <a:xfrm>
            <a:off x="0" y="1117675"/>
            <a:ext cx="9011100" cy="75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3</a:t>
            </a:r>
            <a:r>
              <a:rPr b="1" lang="eu" sz="1600">
                <a:latin typeface="Droid Sans"/>
                <a:ea typeface="Droid Sans"/>
                <a:cs typeface="Droid Sans"/>
                <a:sym typeface="Droid Sans"/>
              </a:rPr>
              <a:t>.-  SERBOMOTORRAREN HELIZE BIKOITZARI  PUNTAK MOZTU, EUSKARRIRA EGOKITU ETA SERBOMOTORRERA LOTU.</a:t>
            </a:r>
            <a:endParaRPr sz="1600">
              <a:latin typeface="Droid Sans"/>
              <a:ea typeface="Droid Sans"/>
              <a:cs typeface="Droid Sans"/>
              <a:sym typeface="Droid Sans"/>
            </a:endParaRPr>
          </a:p>
        </p:txBody>
      </p:sp>
      <p:pic>
        <p:nvPicPr>
          <p:cNvPr id="196" name="Google Shape;196;p36" title="IMG_1514.JPG"/>
          <p:cNvPicPr preferRelativeResize="0"/>
          <p:nvPr/>
        </p:nvPicPr>
        <p:blipFill>
          <a:blip r:embed="rId3">
            <a:alphaModFix/>
          </a:blip>
          <a:stretch>
            <a:fillRect/>
          </a:stretch>
        </p:blipFill>
        <p:spPr>
          <a:xfrm>
            <a:off x="152400" y="2020075"/>
            <a:ext cx="4457626" cy="2971025"/>
          </a:xfrm>
          <a:prstGeom prst="rect">
            <a:avLst/>
          </a:prstGeom>
          <a:noFill/>
          <a:ln>
            <a:noFill/>
          </a:ln>
        </p:spPr>
      </p:pic>
      <p:pic>
        <p:nvPicPr>
          <p:cNvPr id="197" name="Google Shape;197;p36" title="IMG_1516.JPG"/>
          <p:cNvPicPr preferRelativeResize="0"/>
          <p:nvPr/>
        </p:nvPicPr>
        <p:blipFill>
          <a:blip r:embed="rId4">
            <a:alphaModFix/>
          </a:blip>
          <a:stretch>
            <a:fillRect/>
          </a:stretch>
        </p:blipFill>
        <p:spPr>
          <a:xfrm>
            <a:off x="4762426" y="2020075"/>
            <a:ext cx="4229176" cy="28187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203" name="Google Shape;203;p37"/>
          <p:cNvSpPr txBox="1"/>
          <p:nvPr>
            <p:ph idx="1" type="body"/>
          </p:nvPr>
        </p:nvSpPr>
        <p:spPr>
          <a:xfrm>
            <a:off x="0" y="1117675"/>
            <a:ext cx="9011100" cy="75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4</a:t>
            </a:r>
            <a:r>
              <a:rPr b="1" lang="eu" sz="1600">
                <a:latin typeface="Droid Sans"/>
                <a:ea typeface="Droid Sans"/>
                <a:cs typeface="Droid Sans"/>
                <a:sym typeface="Droid Sans"/>
              </a:rPr>
              <a:t>.-  ULTRASOINU SENTSOREAREN EUSKARRIA SERBOAREN EUSKARRIAREKIN LOTU. ETA SENTSOREA JARRI.</a:t>
            </a:r>
            <a:endParaRPr sz="1600">
              <a:latin typeface="Droid Sans"/>
              <a:ea typeface="Droid Sans"/>
              <a:cs typeface="Droid Sans"/>
              <a:sym typeface="Droid Sans"/>
            </a:endParaRPr>
          </a:p>
        </p:txBody>
      </p:sp>
      <p:pic>
        <p:nvPicPr>
          <p:cNvPr id="204" name="Google Shape;204;p37" title="IMG_1515.JPG"/>
          <p:cNvPicPr preferRelativeResize="0"/>
          <p:nvPr/>
        </p:nvPicPr>
        <p:blipFill>
          <a:blip r:embed="rId3">
            <a:alphaModFix/>
          </a:blip>
          <a:stretch>
            <a:fillRect/>
          </a:stretch>
        </p:blipFill>
        <p:spPr>
          <a:xfrm>
            <a:off x="152400" y="2020075"/>
            <a:ext cx="4457626" cy="2971025"/>
          </a:xfrm>
          <a:prstGeom prst="rect">
            <a:avLst/>
          </a:prstGeom>
          <a:noFill/>
          <a:ln>
            <a:noFill/>
          </a:ln>
        </p:spPr>
      </p:pic>
      <p:pic>
        <p:nvPicPr>
          <p:cNvPr id="205" name="Google Shape;205;p37" title="IMG_1519.JPG"/>
          <p:cNvPicPr preferRelativeResize="0"/>
          <p:nvPr/>
        </p:nvPicPr>
        <p:blipFill>
          <a:blip r:embed="rId4">
            <a:alphaModFix/>
          </a:blip>
          <a:stretch>
            <a:fillRect/>
          </a:stretch>
        </p:blipFill>
        <p:spPr>
          <a:xfrm>
            <a:off x="4762425" y="2020075"/>
            <a:ext cx="4457626" cy="29710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0" y="364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211" name="Google Shape;211;p38"/>
          <p:cNvSpPr txBox="1"/>
          <p:nvPr>
            <p:ph idx="1" type="body"/>
          </p:nvPr>
        </p:nvSpPr>
        <p:spPr>
          <a:xfrm>
            <a:off x="0" y="1117675"/>
            <a:ext cx="9011100" cy="48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u" sz="1600">
                <a:latin typeface="Droid Sans"/>
                <a:ea typeface="Droid Sans"/>
                <a:cs typeface="Droid Sans"/>
                <a:sym typeface="Droid Sans"/>
              </a:rPr>
              <a:t>5</a:t>
            </a:r>
            <a:r>
              <a:rPr b="1" lang="eu" sz="1600">
                <a:latin typeface="Droid Sans"/>
                <a:ea typeface="Droid Sans"/>
                <a:cs typeface="Droid Sans"/>
                <a:sym typeface="Droid Sans"/>
              </a:rPr>
              <a:t>.-  SERBOMOTORRAREN KABLEAK SHIELD-ean KONEKTATU.</a:t>
            </a:r>
            <a:endParaRPr sz="1600">
              <a:latin typeface="Droid Sans"/>
              <a:ea typeface="Droid Sans"/>
              <a:cs typeface="Droid Sans"/>
              <a:sym typeface="Droid Sans"/>
            </a:endParaRPr>
          </a:p>
        </p:txBody>
      </p:sp>
      <p:pic>
        <p:nvPicPr>
          <p:cNvPr id="212" name="Google Shape;212;p38" title="IMG_1518.JPG"/>
          <p:cNvPicPr preferRelativeResize="0"/>
          <p:nvPr/>
        </p:nvPicPr>
        <p:blipFill>
          <a:blip r:embed="rId3">
            <a:alphaModFix/>
          </a:blip>
          <a:stretch>
            <a:fillRect/>
          </a:stretch>
        </p:blipFill>
        <p:spPr>
          <a:xfrm>
            <a:off x="259550" y="1664800"/>
            <a:ext cx="3333873" cy="2222049"/>
          </a:xfrm>
          <a:prstGeom prst="rect">
            <a:avLst/>
          </a:prstGeom>
          <a:noFill/>
          <a:ln>
            <a:noFill/>
          </a:ln>
        </p:spPr>
      </p:pic>
      <p:pic>
        <p:nvPicPr>
          <p:cNvPr id="213" name="Google Shape;213;p38" title="IMG_1517.JPG"/>
          <p:cNvPicPr preferRelativeResize="0"/>
          <p:nvPr/>
        </p:nvPicPr>
        <p:blipFill>
          <a:blip r:embed="rId4">
            <a:alphaModFix/>
          </a:blip>
          <a:stretch>
            <a:fillRect/>
          </a:stretch>
        </p:blipFill>
        <p:spPr>
          <a:xfrm>
            <a:off x="3945700" y="1544775"/>
            <a:ext cx="5065400" cy="3376099"/>
          </a:xfrm>
          <a:prstGeom prst="rect">
            <a:avLst/>
          </a:prstGeom>
          <a:noFill/>
          <a:ln>
            <a:noFill/>
          </a:ln>
        </p:spPr>
      </p:pic>
      <p:sp>
        <p:nvSpPr>
          <p:cNvPr id="214" name="Google Shape;214;p38"/>
          <p:cNvSpPr txBox="1"/>
          <p:nvPr/>
        </p:nvSpPr>
        <p:spPr>
          <a:xfrm>
            <a:off x="66450" y="3945275"/>
            <a:ext cx="9011100" cy="975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G </a:t>
            </a:r>
            <a:r>
              <a:rPr b="1" lang="eu" sz="1600">
                <a:solidFill>
                  <a:srgbClr val="FF0000"/>
                </a:solidFill>
                <a:latin typeface="Droid Sans"/>
                <a:ea typeface="Droid Sans"/>
                <a:cs typeface="Droid Sans"/>
                <a:sym typeface="Droid Sans"/>
              </a:rPr>
              <a:t>KONTAKTUAN  -  SERBOAREN KABLE MARROIA</a:t>
            </a:r>
            <a:endParaRPr b="1" sz="1600">
              <a:solidFill>
                <a:srgbClr val="FF0000"/>
              </a:solidFill>
              <a:latin typeface="Droid Sans"/>
              <a:ea typeface="Droid Sans"/>
              <a:cs typeface="Droid Sans"/>
              <a:sym typeface="Droid Sans"/>
            </a:endParaRPr>
          </a:p>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+5 KONTAKTUAN - SERBOAREN KABLE GORRIA</a:t>
            </a:r>
            <a:endParaRPr b="1" sz="1600">
              <a:solidFill>
                <a:srgbClr val="FF0000"/>
              </a:solidFill>
              <a:latin typeface="Droid Sans"/>
              <a:ea typeface="Droid Sans"/>
              <a:cs typeface="Droid Sans"/>
              <a:sym typeface="Droid Sans"/>
            </a:endParaRPr>
          </a:p>
          <a:p>
            <a:pPr indent="-330200" lvl="0" marL="457200" rtl="0" algn="l">
              <a:lnSpc>
                <a:spcPct val="115000"/>
              </a:lnSpc>
              <a:spcBef>
                <a:spcPts val="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9 KONTAKTUAN - SERBOAREN KABLE LARANJA</a:t>
            </a:r>
            <a:endParaRPr b="1" sz="1600">
              <a:solidFill>
                <a:srgbClr val="FF0000"/>
              </a:solidFill>
              <a:latin typeface="Droid Sans"/>
              <a:ea typeface="Droid Sans"/>
              <a:cs typeface="Droid Sans"/>
              <a:sym typeface="Droid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9" title="IMG_1526.JPG"/>
          <p:cNvPicPr preferRelativeResize="0"/>
          <p:nvPr/>
        </p:nvPicPr>
        <p:blipFill>
          <a:blip r:embed="rId3">
            <a:alphaModFix/>
          </a:blip>
          <a:stretch>
            <a:fillRect/>
          </a:stretch>
        </p:blipFill>
        <p:spPr>
          <a:xfrm>
            <a:off x="4410925" y="1307575"/>
            <a:ext cx="4255524" cy="2836327"/>
          </a:xfrm>
          <a:prstGeom prst="rect">
            <a:avLst/>
          </a:prstGeom>
          <a:noFill/>
          <a:ln>
            <a:noFill/>
          </a:ln>
        </p:spPr>
      </p:pic>
      <p:pic>
        <p:nvPicPr>
          <p:cNvPr id="220" name="Google Shape;220;p39" title="IMG_1525.JPG"/>
          <p:cNvPicPr preferRelativeResize="0"/>
          <p:nvPr/>
        </p:nvPicPr>
        <p:blipFill>
          <a:blip r:embed="rId4">
            <a:alphaModFix/>
          </a:blip>
          <a:stretch>
            <a:fillRect/>
          </a:stretch>
        </p:blipFill>
        <p:spPr>
          <a:xfrm>
            <a:off x="153050" y="1307572"/>
            <a:ext cx="4159252" cy="2772151"/>
          </a:xfrm>
          <a:prstGeom prst="rect">
            <a:avLst/>
          </a:prstGeom>
          <a:noFill/>
          <a:ln>
            <a:noFill/>
          </a:ln>
        </p:spPr>
      </p:pic>
      <p:sp>
        <p:nvSpPr>
          <p:cNvPr id="221" name="Google Shape;221;p39"/>
          <p:cNvSpPr txBox="1"/>
          <p:nvPr>
            <p:ph type="title"/>
          </p:nvPr>
        </p:nvSpPr>
        <p:spPr>
          <a:xfrm>
            <a:off x="0" y="1839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URRATSAK</a:t>
            </a:r>
            <a:endParaRPr/>
          </a:p>
        </p:txBody>
      </p:sp>
      <p:sp>
        <p:nvSpPr>
          <p:cNvPr id="222" name="Google Shape;222;p39"/>
          <p:cNvSpPr txBox="1"/>
          <p:nvPr/>
        </p:nvSpPr>
        <p:spPr>
          <a:xfrm>
            <a:off x="0" y="677325"/>
            <a:ext cx="9011100" cy="42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u" sz="1600">
                <a:solidFill>
                  <a:srgbClr val="CACACA"/>
                </a:solidFill>
                <a:latin typeface="Droid Sans"/>
                <a:ea typeface="Droid Sans"/>
                <a:cs typeface="Droid Sans"/>
                <a:sym typeface="Droid Sans"/>
              </a:rPr>
              <a:t>6</a:t>
            </a:r>
            <a:r>
              <a:rPr b="1" lang="eu" sz="1600">
                <a:solidFill>
                  <a:srgbClr val="CACACA"/>
                </a:solidFill>
                <a:latin typeface="Droid Sans"/>
                <a:ea typeface="Droid Sans"/>
                <a:cs typeface="Droid Sans"/>
                <a:sym typeface="Droid Sans"/>
              </a:rPr>
              <a:t>.-  SHIELD-aren PING IZENEKO KONEKTOREEN BIDEZ, SENTSORETIK KABLEAK KONTROL PLAKAREKIN KONEKTATU.</a:t>
            </a:r>
            <a:endParaRPr sz="1600">
              <a:solidFill>
                <a:srgbClr val="CACACA"/>
              </a:solidFill>
              <a:latin typeface="Droid Sans"/>
              <a:ea typeface="Droid Sans"/>
              <a:cs typeface="Droid Sans"/>
              <a:sym typeface="Droid Sans"/>
            </a:endParaRPr>
          </a:p>
        </p:txBody>
      </p:sp>
      <p:sp>
        <p:nvSpPr>
          <p:cNvPr id="223" name="Google Shape;223;p39"/>
          <p:cNvSpPr/>
          <p:nvPr/>
        </p:nvSpPr>
        <p:spPr>
          <a:xfrm>
            <a:off x="1619750" y="2032613"/>
            <a:ext cx="1363200" cy="1335000"/>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nvSpPr>
        <p:spPr>
          <a:xfrm>
            <a:off x="0" y="3686700"/>
            <a:ext cx="9144000" cy="122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u" sz="1600">
                <a:solidFill>
                  <a:srgbClr val="FF0000"/>
                </a:solidFill>
                <a:latin typeface="Droid Sans"/>
                <a:ea typeface="Droid Sans"/>
                <a:cs typeface="Droid Sans"/>
                <a:sym typeface="Droid Sans"/>
              </a:rPr>
              <a:t>- ARRETA JARRI KABLE BAKOITZA DAGOKION KONEKTOREAN JARTZERAKOAN</a:t>
            </a:r>
            <a:endParaRPr b="1" sz="1600">
              <a:solidFill>
                <a:srgbClr val="FF0000"/>
              </a:solidFill>
              <a:latin typeface="Droid Sans"/>
              <a:ea typeface="Droid Sans"/>
              <a:cs typeface="Droid Sans"/>
              <a:sym typeface="Droid Sans"/>
            </a:endParaRPr>
          </a:p>
          <a:p>
            <a:pPr indent="-330200" lvl="0" marL="457200" rtl="0" algn="l">
              <a:lnSpc>
                <a:spcPct val="100000"/>
              </a:lnSpc>
              <a:spcBef>
                <a:spcPts val="10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SENTSOREAREN Vcc                      + KONTAKTUAREKIN</a:t>
            </a:r>
            <a:endParaRPr b="1" sz="1600">
              <a:solidFill>
                <a:srgbClr val="FF0000"/>
              </a:solidFill>
              <a:latin typeface="Droid Sans"/>
              <a:ea typeface="Droid Sans"/>
              <a:cs typeface="Droid Sans"/>
              <a:sym typeface="Droid Sans"/>
            </a:endParaRPr>
          </a:p>
          <a:p>
            <a:pPr indent="-330200" lvl="0" marL="457200" rtl="0" algn="l">
              <a:lnSpc>
                <a:spcPct val="100000"/>
              </a:lnSpc>
              <a:spcBef>
                <a:spcPts val="10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SENTSOREAREN Trig                      T KONTAKTUAREKIN</a:t>
            </a:r>
            <a:endParaRPr b="1" sz="1600">
              <a:solidFill>
                <a:srgbClr val="FF0000"/>
              </a:solidFill>
              <a:latin typeface="Droid Sans"/>
              <a:ea typeface="Droid Sans"/>
              <a:cs typeface="Droid Sans"/>
              <a:sym typeface="Droid Sans"/>
            </a:endParaRPr>
          </a:p>
          <a:p>
            <a:pPr indent="-330200" lvl="0" marL="457200" rtl="0" algn="l">
              <a:lnSpc>
                <a:spcPct val="100000"/>
              </a:lnSpc>
              <a:spcBef>
                <a:spcPts val="100"/>
              </a:spcBef>
              <a:spcAft>
                <a:spcPts val="0"/>
              </a:spcAft>
              <a:buClr>
                <a:srgbClr val="FF0000"/>
              </a:buClr>
              <a:buSzPts val="1600"/>
              <a:buFont typeface="Droid Sans"/>
              <a:buChar char="●"/>
            </a:pPr>
            <a:r>
              <a:rPr b="1" lang="eu" sz="1600">
                <a:solidFill>
                  <a:srgbClr val="FF0000"/>
                </a:solidFill>
                <a:latin typeface="Droid Sans"/>
                <a:ea typeface="Droid Sans"/>
                <a:cs typeface="Droid Sans"/>
                <a:sym typeface="Droid Sans"/>
              </a:rPr>
              <a:t>SENTSOREAREN Echo                    R KONTAKTUAREKIN</a:t>
            </a:r>
            <a:endParaRPr b="1" sz="1600">
              <a:solidFill>
                <a:srgbClr val="FF0000"/>
              </a:solidFill>
              <a:latin typeface="Droid Sans"/>
              <a:ea typeface="Droid Sans"/>
              <a:cs typeface="Droid Sans"/>
              <a:sym typeface="Droid Sans"/>
            </a:endParaRPr>
          </a:p>
          <a:p>
            <a:pPr indent="-330200" lvl="0" marL="457200" rtl="0" algn="l">
              <a:lnSpc>
                <a:spcPct val="100000"/>
              </a:lnSpc>
              <a:spcBef>
                <a:spcPts val="100"/>
              </a:spcBef>
              <a:spcAft>
                <a:spcPts val="100"/>
              </a:spcAft>
              <a:buClr>
                <a:srgbClr val="FF0000"/>
              </a:buClr>
              <a:buSzPts val="1600"/>
              <a:buFont typeface="Droid Sans"/>
              <a:buChar char="●"/>
            </a:pPr>
            <a:r>
              <a:rPr b="1" lang="eu" sz="1600">
                <a:solidFill>
                  <a:srgbClr val="FF0000"/>
                </a:solidFill>
                <a:latin typeface="Droid Sans"/>
                <a:ea typeface="Droid Sans"/>
                <a:cs typeface="Droid Sans"/>
                <a:sym typeface="Droid Sans"/>
              </a:rPr>
              <a:t>SENTSOREAREN Gnd                     G kONTAKTUAREKIN</a:t>
            </a:r>
            <a:endParaRPr b="1" sz="1600">
              <a:solidFill>
                <a:srgbClr val="FF0000"/>
              </a:solidFill>
              <a:latin typeface="Droid Sans"/>
              <a:ea typeface="Droid Sans"/>
              <a:cs typeface="Droid Sans"/>
              <a:sym typeface="Droid Sans"/>
            </a:endParaRPr>
          </a:p>
        </p:txBody>
      </p:sp>
      <p:sp>
        <p:nvSpPr>
          <p:cNvPr id="225" name="Google Shape;225;p39"/>
          <p:cNvSpPr/>
          <p:nvPr/>
        </p:nvSpPr>
        <p:spPr>
          <a:xfrm>
            <a:off x="5857088" y="1961550"/>
            <a:ext cx="1363200" cy="12204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39"/>
          <p:cNvCxnSpPr/>
          <p:nvPr/>
        </p:nvCxnSpPr>
        <p:spPr>
          <a:xfrm flipH="1" rot="10800000">
            <a:off x="2539325" y="4195700"/>
            <a:ext cx="952200" cy="14100"/>
          </a:xfrm>
          <a:prstGeom prst="straightConnector1">
            <a:avLst/>
          </a:prstGeom>
          <a:noFill/>
          <a:ln cap="flat" cmpd="sng" w="19050">
            <a:solidFill>
              <a:srgbClr val="FF0000"/>
            </a:solidFill>
            <a:prstDash val="solid"/>
            <a:round/>
            <a:headEnd len="med" w="med" type="none"/>
            <a:tailEnd len="med" w="med" type="triangle"/>
          </a:ln>
        </p:spPr>
      </p:cxnSp>
      <p:cxnSp>
        <p:nvCxnSpPr>
          <p:cNvPr id="227" name="Google Shape;227;p39"/>
          <p:cNvCxnSpPr/>
          <p:nvPr/>
        </p:nvCxnSpPr>
        <p:spPr>
          <a:xfrm flipH="1" rot="10800000">
            <a:off x="2539325" y="4424300"/>
            <a:ext cx="952200" cy="14100"/>
          </a:xfrm>
          <a:prstGeom prst="straightConnector1">
            <a:avLst/>
          </a:prstGeom>
          <a:noFill/>
          <a:ln cap="flat" cmpd="sng" w="19050">
            <a:solidFill>
              <a:srgbClr val="FF0000"/>
            </a:solidFill>
            <a:prstDash val="solid"/>
            <a:round/>
            <a:headEnd len="med" w="med" type="none"/>
            <a:tailEnd len="med" w="med" type="triangle"/>
          </a:ln>
        </p:spPr>
      </p:cxnSp>
      <p:cxnSp>
        <p:nvCxnSpPr>
          <p:cNvPr id="228" name="Google Shape;228;p39"/>
          <p:cNvCxnSpPr/>
          <p:nvPr/>
        </p:nvCxnSpPr>
        <p:spPr>
          <a:xfrm flipH="1" rot="10800000">
            <a:off x="2621052" y="4729100"/>
            <a:ext cx="952200" cy="14100"/>
          </a:xfrm>
          <a:prstGeom prst="straightConnector1">
            <a:avLst/>
          </a:prstGeom>
          <a:noFill/>
          <a:ln cap="flat" cmpd="sng" w="19050">
            <a:solidFill>
              <a:srgbClr val="FF0000"/>
            </a:solidFill>
            <a:prstDash val="solid"/>
            <a:round/>
            <a:headEnd len="med" w="med" type="none"/>
            <a:tailEnd len="med" w="med" type="triangle"/>
          </a:ln>
        </p:spPr>
      </p:cxnSp>
      <p:cxnSp>
        <p:nvCxnSpPr>
          <p:cNvPr id="229" name="Google Shape;229;p39"/>
          <p:cNvCxnSpPr/>
          <p:nvPr/>
        </p:nvCxnSpPr>
        <p:spPr>
          <a:xfrm flipH="1" rot="10800000">
            <a:off x="2621052" y="4957700"/>
            <a:ext cx="952200" cy="141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0" y="163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ULTRASOINU SENTSOREA</a:t>
            </a:r>
            <a:endParaRPr/>
          </a:p>
        </p:txBody>
      </p:sp>
      <p:sp>
        <p:nvSpPr>
          <p:cNvPr id="113" name="Google Shape;113;p26"/>
          <p:cNvSpPr txBox="1"/>
          <p:nvPr/>
        </p:nvSpPr>
        <p:spPr>
          <a:xfrm>
            <a:off x="0" y="888525"/>
            <a:ext cx="9144000" cy="64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u" sz="1800">
                <a:solidFill>
                  <a:srgbClr val="FFFFFF"/>
                </a:solidFill>
                <a:latin typeface="Droid Sans"/>
                <a:ea typeface="Droid Sans"/>
                <a:cs typeface="Droid Sans"/>
                <a:sym typeface="Droid Sans"/>
              </a:rPr>
              <a:t>SENTSORE HONEN BITARTEZ OZTOPOAK DETEKTATUKO DIRA: HC-SR04.</a:t>
            </a:r>
            <a:endParaRPr sz="1800">
              <a:solidFill>
                <a:srgbClr val="FFFFFF"/>
              </a:solidFill>
              <a:latin typeface="Droid Sans"/>
              <a:ea typeface="Droid Sans"/>
              <a:cs typeface="Droid Sans"/>
              <a:sym typeface="Droid Sans"/>
            </a:endParaRPr>
          </a:p>
        </p:txBody>
      </p:sp>
      <p:sp>
        <p:nvSpPr>
          <p:cNvPr id="114" name="Google Shape;114;p26"/>
          <p:cNvSpPr txBox="1"/>
          <p:nvPr/>
        </p:nvSpPr>
        <p:spPr>
          <a:xfrm>
            <a:off x="100525" y="1412556"/>
            <a:ext cx="5680800" cy="3505800"/>
          </a:xfrm>
          <a:prstGeom prst="rect">
            <a:avLst/>
          </a:prstGeom>
          <a:noFill/>
          <a:ln>
            <a:noFill/>
          </a:ln>
        </p:spPr>
        <p:txBody>
          <a:bodyPr anchorCtr="0" anchor="t" bIns="18000" lIns="90000" spcFirstLastPara="1" rIns="91425" wrap="square" tIns="18000">
            <a:noAutofit/>
          </a:bodyPr>
          <a:lstStyle/>
          <a:p>
            <a:pPr indent="0" lvl="0" marL="0" rtl="0" algn="l">
              <a:spcBef>
                <a:spcPts val="0"/>
              </a:spcBef>
              <a:spcAft>
                <a:spcPts val="0"/>
              </a:spcAft>
              <a:buNone/>
            </a:pPr>
            <a:r>
              <a:rPr b="1" lang="eu" sz="1800">
                <a:solidFill>
                  <a:srgbClr val="FFFFFF"/>
                </a:solidFill>
                <a:latin typeface="Droid Sans"/>
                <a:ea typeface="Droid Sans"/>
                <a:cs typeface="Droid Sans"/>
                <a:sym typeface="Droid Sans"/>
              </a:rPr>
              <a:t>EZAUGARRIAK:</a:t>
            </a:r>
            <a:endParaRPr b="1" sz="12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b="1" sz="12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Modulu honek igorle eta hargailu ultrasonikoa, eta kontrol zirkuitua dakartza.</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Pinak:</a:t>
            </a:r>
            <a:endParaRPr sz="1100">
              <a:solidFill>
                <a:srgbClr val="FFFFFF"/>
              </a:solidFill>
              <a:latin typeface="Droid Sans"/>
              <a:ea typeface="Droid Sans"/>
              <a:cs typeface="Droid Sans"/>
              <a:sym typeface="Droid Sans"/>
            </a:endParaRPr>
          </a:p>
          <a:p>
            <a:pPr indent="0" lvl="0" marL="457200" rtl="0" algn="l">
              <a:spcBef>
                <a:spcPts val="0"/>
              </a:spcBef>
              <a:spcAft>
                <a:spcPts val="0"/>
              </a:spcAft>
              <a:buNone/>
            </a:pPr>
            <a:r>
              <a:rPr lang="eu" sz="1100">
                <a:solidFill>
                  <a:srgbClr val="FFFFFF"/>
                </a:solidFill>
                <a:latin typeface="Droid Sans"/>
                <a:ea typeface="Droid Sans"/>
                <a:cs typeface="Droid Sans"/>
                <a:sym typeface="Droid Sans"/>
              </a:rPr>
              <a:t>o   VCC: Elikatzea +5V (4.5V min – 5.5V max)</a:t>
            </a:r>
            <a:endParaRPr sz="1100">
              <a:solidFill>
                <a:srgbClr val="FFFFFF"/>
              </a:solidFill>
              <a:latin typeface="Droid Sans"/>
              <a:ea typeface="Droid Sans"/>
              <a:cs typeface="Droid Sans"/>
              <a:sym typeface="Droid Sans"/>
            </a:endParaRPr>
          </a:p>
          <a:p>
            <a:pPr indent="0" lvl="0" marL="457200" rtl="0" algn="l">
              <a:spcBef>
                <a:spcPts val="0"/>
              </a:spcBef>
              <a:spcAft>
                <a:spcPts val="0"/>
              </a:spcAft>
              <a:buNone/>
            </a:pPr>
            <a:r>
              <a:rPr lang="eu" sz="1100">
                <a:solidFill>
                  <a:srgbClr val="FFFFFF"/>
                </a:solidFill>
                <a:latin typeface="Droid Sans"/>
                <a:ea typeface="Droid Sans"/>
                <a:cs typeface="Droid Sans"/>
                <a:sym typeface="Droid Sans"/>
              </a:rPr>
              <a:t>o   TRIG: Trigger, (TTL) sentsorearen sarrera (input)</a:t>
            </a:r>
            <a:endParaRPr sz="1100">
              <a:solidFill>
                <a:srgbClr val="FFFFFF"/>
              </a:solidFill>
              <a:latin typeface="Droid Sans"/>
              <a:ea typeface="Droid Sans"/>
              <a:cs typeface="Droid Sans"/>
              <a:sym typeface="Droid Sans"/>
            </a:endParaRPr>
          </a:p>
          <a:p>
            <a:pPr indent="0" lvl="0" marL="457200" rtl="0" algn="l">
              <a:spcBef>
                <a:spcPts val="0"/>
              </a:spcBef>
              <a:spcAft>
                <a:spcPts val="0"/>
              </a:spcAft>
              <a:buNone/>
            </a:pPr>
            <a:r>
              <a:rPr lang="eu" sz="1100">
                <a:solidFill>
                  <a:srgbClr val="FFFFFF"/>
                </a:solidFill>
                <a:latin typeface="Droid Sans"/>
                <a:ea typeface="Droid Sans"/>
                <a:cs typeface="Droid Sans"/>
                <a:sym typeface="Droid Sans"/>
              </a:rPr>
              <a:t>o   ECHO:  Echo, (TTL) sentsorearen irteera (output)</a:t>
            </a:r>
            <a:endParaRPr sz="1100">
              <a:solidFill>
                <a:srgbClr val="FFFFFF"/>
              </a:solidFill>
              <a:latin typeface="Droid Sans"/>
              <a:ea typeface="Droid Sans"/>
              <a:cs typeface="Droid Sans"/>
              <a:sym typeface="Droid Sans"/>
            </a:endParaRPr>
          </a:p>
          <a:p>
            <a:pPr indent="0" lvl="0" marL="457200" rtl="0" algn="l">
              <a:spcBef>
                <a:spcPts val="0"/>
              </a:spcBef>
              <a:spcAft>
                <a:spcPts val="0"/>
              </a:spcAft>
              <a:buNone/>
            </a:pPr>
            <a:r>
              <a:rPr lang="eu" sz="1100">
                <a:solidFill>
                  <a:srgbClr val="FFFFFF"/>
                </a:solidFill>
                <a:latin typeface="Droid Sans"/>
                <a:ea typeface="Droid Sans"/>
                <a:cs typeface="Droid Sans"/>
                <a:sym typeface="Droid Sans"/>
              </a:rPr>
              <a:t>o   GND</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Intentsitatea hutsean: &lt; 2mA</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Intentsitatea lanean: 15mA</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Neurketa angelua: 30º</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Neurketa angelu efektiboa: &lt; 15º</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2cm-tik 400cmtara edo 1”etik 13” oinetara detektatzen du (4m baino gehiagorako erabil daiteke baina fabrikatzaileak ez du emaitza bermatzen)</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Bereizmena: zehaztasuna 3mm-takoa iguru da.</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Neurriak: 45mm x 20mm x 15mm</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Lan frecuentzia: 40KHz</a:t>
            </a:r>
            <a:endParaRPr sz="11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100">
              <a:solidFill>
                <a:srgbClr val="FFFFFF"/>
              </a:solidFill>
              <a:latin typeface="Droid Sans"/>
              <a:ea typeface="Droid Sans"/>
              <a:cs typeface="Droid Sans"/>
              <a:sym typeface="Droid Sans"/>
            </a:endParaRPr>
          </a:p>
        </p:txBody>
      </p:sp>
      <p:pic>
        <p:nvPicPr>
          <p:cNvPr id="115" name="Google Shape;115;p26"/>
          <p:cNvPicPr preferRelativeResize="0"/>
          <p:nvPr/>
        </p:nvPicPr>
        <p:blipFill>
          <a:blip r:embed="rId3">
            <a:alphaModFix/>
          </a:blip>
          <a:stretch>
            <a:fillRect/>
          </a:stretch>
        </p:blipFill>
        <p:spPr>
          <a:xfrm>
            <a:off x="6432575" y="1342975"/>
            <a:ext cx="2108599" cy="2234674"/>
          </a:xfrm>
          <a:prstGeom prst="rect">
            <a:avLst/>
          </a:prstGeom>
          <a:noFill/>
          <a:ln>
            <a:noFill/>
          </a:ln>
        </p:spPr>
      </p:pic>
      <p:sp>
        <p:nvSpPr>
          <p:cNvPr id="116" name="Google Shape;116;p26"/>
          <p:cNvSpPr txBox="1"/>
          <p:nvPr/>
        </p:nvSpPr>
        <p:spPr>
          <a:xfrm>
            <a:off x="100525" y="4692975"/>
            <a:ext cx="60195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u="sng">
                <a:solidFill>
                  <a:schemeClr val="hlink"/>
                </a:solidFill>
                <a:hlinkClick r:id="rId4"/>
              </a:rPr>
              <a:t>http://bkargado.blogspot.com/2013/09/todosobrehc-sr04.html</a:t>
            </a:r>
            <a:endParaRPr sz="1000"/>
          </a:p>
        </p:txBody>
      </p:sp>
      <p:pic>
        <p:nvPicPr>
          <p:cNvPr id="117" name="Google Shape;117;p26"/>
          <p:cNvPicPr preferRelativeResize="0"/>
          <p:nvPr/>
        </p:nvPicPr>
        <p:blipFill>
          <a:blip r:embed="rId5">
            <a:alphaModFix/>
          </a:blip>
          <a:stretch>
            <a:fillRect/>
          </a:stretch>
        </p:blipFill>
        <p:spPr>
          <a:xfrm>
            <a:off x="5805538" y="3685100"/>
            <a:ext cx="3362676" cy="13345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7"/>
          <p:cNvPicPr preferRelativeResize="0"/>
          <p:nvPr/>
        </p:nvPicPr>
        <p:blipFill>
          <a:blip r:embed="rId3">
            <a:alphaModFix/>
          </a:blip>
          <a:stretch>
            <a:fillRect/>
          </a:stretch>
        </p:blipFill>
        <p:spPr>
          <a:xfrm>
            <a:off x="1334050" y="1748850"/>
            <a:ext cx="6530325" cy="1002775"/>
          </a:xfrm>
          <a:prstGeom prst="rect">
            <a:avLst/>
          </a:prstGeom>
          <a:noFill/>
          <a:ln>
            <a:noFill/>
          </a:ln>
        </p:spPr>
      </p:pic>
      <p:sp>
        <p:nvSpPr>
          <p:cNvPr id="123" name="Google Shape;123;p27"/>
          <p:cNvSpPr txBox="1"/>
          <p:nvPr>
            <p:ph type="title"/>
          </p:nvPr>
        </p:nvSpPr>
        <p:spPr>
          <a:xfrm>
            <a:off x="60350" y="42225"/>
            <a:ext cx="9077700" cy="7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ULTRASOINU SENTSOREA</a:t>
            </a:r>
            <a:endParaRPr/>
          </a:p>
        </p:txBody>
      </p:sp>
      <p:sp>
        <p:nvSpPr>
          <p:cNvPr id="124" name="Google Shape;124;p27"/>
          <p:cNvSpPr txBox="1"/>
          <p:nvPr/>
        </p:nvSpPr>
        <p:spPr>
          <a:xfrm>
            <a:off x="60350" y="572725"/>
            <a:ext cx="9077700" cy="1356000"/>
          </a:xfrm>
          <a:prstGeom prst="rect">
            <a:avLst/>
          </a:prstGeom>
          <a:noFill/>
          <a:ln>
            <a:noFill/>
          </a:ln>
        </p:spPr>
        <p:txBody>
          <a:bodyPr anchorCtr="0" anchor="t" bIns="18000" lIns="90000" spcFirstLastPara="1" rIns="91425" wrap="square" tIns="18000">
            <a:noAutofit/>
          </a:bodyPr>
          <a:lstStyle/>
          <a:p>
            <a:pPr indent="0" lvl="0" marL="0" rtl="0" algn="just">
              <a:spcBef>
                <a:spcPts val="0"/>
              </a:spcBef>
              <a:spcAft>
                <a:spcPts val="0"/>
              </a:spcAft>
              <a:buNone/>
            </a:pPr>
            <a:r>
              <a:rPr b="1" lang="eu" sz="1800">
                <a:solidFill>
                  <a:srgbClr val="FFFFFF"/>
                </a:solidFill>
                <a:latin typeface="Droid Sans"/>
                <a:ea typeface="Droid Sans"/>
                <a:cs typeface="Droid Sans"/>
                <a:sym typeface="Droid Sans"/>
              </a:rPr>
              <a:t>FUNTZIONAMENDUA:</a:t>
            </a:r>
            <a:endParaRPr b="1" sz="1200">
              <a:solidFill>
                <a:srgbClr val="FFFFFF"/>
              </a:solidFill>
              <a:latin typeface="Droid Sans"/>
              <a:ea typeface="Droid Sans"/>
              <a:cs typeface="Droid Sans"/>
              <a:sym typeface="Droid Sans"/>
            </a:endParaRPr>
          </a:p>
          <a:p>
            <a:pPr indent="0" lvl="0" marL="0" rtl="0" algn="just">
              <a:spcBef>
                <a:spcPts val="0"/>
              </a:spcBef>
              <a:spcAft>
                <a:spcPts val="0"/>
              </a:spcAft>
              <a:buNone/>
            </a:pPr>
            <a:r>
              <a:rPr lang="eu">
                <a:solidFill>
                  <a:srgbClr val="FFFFFF"/>
                </a:solidFill>
                <a:latin typeface="Droid Sans"/>
                <a:ea typeface="Droid Sans"/>
                <a:cs typeface="Droid Sans"/>
                <a:sym typeface="Droid Sans"/>
              </a:rPr>
              <a:t>Ultrasoinu sentsorearen bidez distantziak neurtzen dira. Bere funtzionamendua frekuentzia altuko, gizakiak entzun ez dezakeen,  pultso bat igortzean datza. Pultsu honek gertu dauden objektuetan errebotatu egiten du eta sentsoreak duen hargailura heltzen da. Soinuaren abiadura jakinda eta pultsua igorri denetik jasotzen denerarte pasa den denbora neurtuz, objektua zein distantziara dagoen jakin daiteke.</a:t>
            </a:r>
            <a:endParaRPr sz="1000">
              <a:solidFill>
                <a:srgbClr val="FFFFFF"/>
              </a:solidFill>
              <a:latin typeface="Droid Sans"/>
              <a:ea typeface="Droid Sans"/>
              <a:cs typeface="Droid Sans"/>
              <a:sym typeface="Droid Sans"/>
            </a:endParaRPr>
          </a:p>
        </p:txBody>
      </p:sp>
      <p:pic>
        <p:nvPicPr>
          <p:cNvPr id="125" name="Google Shape;125;p27"/>
          <p:cNvPicPr preferRelativeResize="0"/>
          <p:nvPr/>
        </p:nvPicPr>
        <p:blipFill>
          <a:blip r:embed="rId4">
            <a:alphaModFix/>
          </a:blip>
          <a:stretch>
            <a:fillRect/>
          </a:stretch>
        </p:blipFill>
        <p:spPr>
          <a:xfrm>
            <a:off x="332650" y="2751625"/>
            <a:ext cx="3334153" cy="2248100"/>
          </a:xfrm>
          <a:prstGeom prst="rect">
            <a:avLst/>
          </a:prstGeom>
          <a:noFill/>
          <a:ln>
            <a:noFill/>
          </a:ln>
        </p:spPr>
      </p:pic>
      <p:sp>
        <p:nvSpPr>
          <p:cNvPr id="126" name="Google Shape;126;p27"/>
          <p:cNvSpPr txBox="1"/>
          <p:nvPr/>
        </p:nvSpPr>
        <p:spPr>
          <a:xfrm>
            <a:off x="0" y="4880700"/>
            <a:ext cx="5493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u="sng">
                <a:solidFill>
                  <a:schemeClr val="hlink"/>
                </a:solidFill>
                <a:hlinkClick r:id="rId5"/>
              </a:rPr>
              <a:t>https://www.luisllamas.es/medir-distancia-con-arduino-y-sensor-de-ultrasonidos-hc-sr04/</a:t>
            </a:r>
            <a:endParaRPr sz="1000"/>
          </a:p>
        </p:txBody>
      </p:sp>
      <p:pic>
        <p:nvPicPr>
          <p:cNvPr id="127" name="Google Shape;127;p27"/>
          <p:cNvPicPr preferRelativeResize="0"/>
          <p:nvPr/>
        </p:nvPicPr>
        <p:blipFill>
          <a:blip r:embed="rId6">
            <a:alphaModFix/>
          </a:blip>
          <a:stretch>
            <a:fillRect/>
          </a:stretch>
        </p:blipFill>
        <p:spPr>
          <a:xfrm>
            <a:off x="5692104" y="2751625"/>
            <a:ext cx="2674921" cy="2139950"/>
          </a:xfrm>
          <a:prstGeom prst="rect">
            <a:avLst/>
          </a:prstGeom>
          <a:noFill/>
          <a:ln>
            <a:noFill/>
          </a:ln>
        </p:spPr>
      </p:pic>
      <p:sp>
        <p:nvSpPr>
          <p:cNvPr id="128" name="Google Shape;128;p27"/>
          <p:cNvSpPr txBox="1"/>
          <p:nvPr/>
        </p:nvSpPr>
        <p:spPr>
          <a:xfrm>
            <a:off x="5283250" y="4880700"/>
            <a:ext cx="50595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u="sng">
                <a:solidFill>
                  <a:schemeClr val="hlink"/>
                </a:solidFill>
                <a:hlinkClick r:id="rId7"/>
              </a:rPr>
              <a:t>https://iknowvations.in/es/arduino/ultrasonic-sensor-hc-sr04-arduino/</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idx="4294967295" type="title"/>
          </p:nvPr>
        </p:nvSpPr>
        <p:spPr>
          <a:xfrm>
            <a:off x="0" y="163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ULTRASOINU SENTSOREA</a:t>
            </a:r>
            <a:endParaRPr/>
          </a:p>
        </p:txBody>
      </p:sp>
      <p:pic>
        <p:nvPicPr>
          <p:cNvPr id="134" name="Google Shape;134;p28"/>
          <p:cNvPicPr preferRelativeResize="0"/>
          <p:nvPr/>
        </p:nvPicPr>
        <p:blipFill>
          <a:blip r:embed="rId3">
            <a:alphaModFix/>
          </a:blip>
          <a:stretch>
            <a:fillRect/>
          </a:stretch>
        </p:blipFill>
        <p:spPr>
          <a:xfrm>
            <a:off x="482700" y="803275"/>
            <a:ext cx="8178600" cy="422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idx="4294967295" type="title"/>
          </p:nvPr>
        </p:nvSpPr>
        <p:spPr>
          <a:xfrm>
            <a:off x="0" y="163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SERBOMOTORRA</a:t>
            </a:r>
            <a:endParaRPr/>
          </a:p>
        </p:txBody>
      </p:sp>
      <p:sp>
        <p:nvSpPr>
          <p:cNvPr id="140" name="Google Shape;140;p29"/>
          <p:cNvSpPr txBox="1"/>
          <p:nvPr/>
        </p:nvSpPr>
        <p:spPr>
          <a:xfrm>
            <a:off x="0" y="1971425"/>
            <a:ext cx="6255000" cy="2730000"/>
          </a:xfrm>
          <a:prstGeom prst="rect">
            <a:avLst/>
          </a:prstGeom>
          <a:noFill/>
          <a:ln>
            <a:noFill/>
          </a:ln>
        </p:spPr>
        <p:txBody>
          <a:bodyPr anchorCtr="0" anchor="t" bIns="18000" lIns="90000" spcFirstLastPara="1" rIns="91425" wrap="square" tIns="18000">
            <a:noAutofit/>
          </a:bodyPr>
          <a:lstStyle/>
          <a:p>
            <a:pPr indent="0" lvl="0" marL="0" rtl="0" algn="l">
              <a:spcBef>
                <a:spcPts val="0"/>
              </a:spcBef>
              <a:spcAft>
                <a:spcPts val="0"/>
              </a:spcAft>
              <a:buNone/>
            </a:pPr>
            <a:r>
              <a:rPr b="1" lang="eu" sz="1800">
                <a:solidFill>
                  <a:srgbClr val="FFFFFF"/>
                </a:solidFill>
                <a:latin typeface="Droid Sans"/>
                <a:ea typeface="Droid Sans"/>
                <a:cs typeface="Droid Sans"/>
                <a:sym typeface="Droid Sans"/>
              </a:rPr>
              <a:t>EZAUGARRIAK: SG90 </a:t>
            </a:r>
            <a:endParaRPr b="1" sz="12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b="1" sz="12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Jasan dezakeen pisua: 1.2 y 1.6 Kg bitarte</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Momentua 4.8v-tara: 1.2 kg/cm</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Tentsioa: 4 – 7.2v</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Biraketa abiadura 4.8v-tan: 0.12 s/60º</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Biraketa angelua: 120º (0ºtik-180º tara)</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Funtzionamendu tenperatura: -30ºC y +60ºC</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Neurriak: 22×11.5×27 mm</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Pisua: 9 g - 10.6 g</a:t>
            </a:r>
            <a:endParaRPr sz="1100">
              <a:solidFill>
                <a:srgbClr val="FFFFFF"/>
              </a:solidFill>
              <a:latin typeface="Droid Sans"/>
              <a:ea typeface="Droid Sans"/>
              <a:cs typeface="Droid Sans"/>
              <a:sym typeface="Droid Sans"/>
            </a:endParaRPr>
          </a:p>
          <a:p>
            <a:pPr indent="-298450" lvl="0" marL="457200" rtl="0" algn="l">
              <a:spcBef>
                <a:spcPts val="0"/>
              </a:spcBef>
              <a:spcAft>
                <a:spcPts val="0"/>
              </a:spcAft>
              <a:buClr>
                <a:srgbClr val="FFFFFF"/>
              </a:buClr>
              <a:buSzPts val="1100"/>
              <a:buFont typeface="Droid Sans"/>
              <a:buChar char="●"/>
            </a:pPr>
            <a:r>
              <a:rPr lang="eu" sz="1100">
                <a:solidFill>
                  <a:srgbClr val="FFFFFF"/>
                </a:solidFill>
                <a:latin typeface="Droid Sans"/>
                <a:ea typeface="Droid Sans"/>
                <a:cs typeface="Droid Sans"/>
                <a:sym typeface="Droid Sans"/>
              </a:rPr>
              <a:t>Pinak:</a:t>
            </a:r>
            <a:endParaRPr sz="1100">
              <a:solidFill>
                <a:srgbClr val="FFFFFF"/>
              </a:solidFill>
              <a:latin typeface="Droid Sans"/>
              <a:ea typeface="Droid Sans"/>
              <a:cs typeface="Droid Sans"/>
              <a:sym typeface="Droid Sans"/>
            </a:endParaRPr>
          </a:p>
          <a:p>
            <a:pPr indent="0" lvl="0" marL="457200" rtl="0" algn="l">
              <a:spcBef>
                <a:spcPts val="0"/>
              </a:spcBef>
              <a:spcAft>
                <a:spcPts val="0"/>
              </a:spcAft>
              <a:buNone/>
            </a:pPr>
            <a:r>
              <a:rPr lang="eu" sz="1100">
                <a:solidFill>
                  <a:srgbClr val="FFFFFF"/>
                </a:solidFill>
                <a:latin typeface="Droid Sans"/>
                <a:ea typeface="Droid Sans"/>
                <a:cs typeface="Droid Sans"/>
                <a:sym typeface="Droid Sans"/>
              </a:rPr>
              <a:t>o   VCC: Elikatzea +5V (4.5V min – 5.5V max) </a:t>
            </a:r>
            <a:r>
              <a:rPr lang="eu" sz="1100">
                <a:solidFill>
                  <a:srgbClr val="FF9900"/>
                </a:solidFill>
                <a:latin typeface="Droid Sans"/>
                <a:ea typeface="Droid Sans"/>
                <a:cs typeface="Droid Sans"/>
                <a:sym typeface="Droid Sans"/>
              </a:rPr>
              <a:t>KABLE GORRIA</a:t>
            </a:r>
            <a:endParaRPr sz="1100">
              <a:solidFill>
                <a:srgbClr val="FF9900"/>
              </a:solidFill>
              <a:latin typeface="Droid Sans"/>
              <a:ea typeface="Droid Sans"/>
              <a:cs typeface="Droid Sans"/>
              <a:sym typeface="Droid Sans"/>
            </a:endParaRPr>
          </a:p>
          <a:p>
            <a:pPr indent="0" lvl="0" marL="457200" rtl="0" algn="l">
              <a:spcBef>
                <a:spcPts val="0"/>
              </a:spcBef>
              <a:spcAft>
                <a:spcPts val="0"/>
              </a:spcAft>
              <a:buNone/>
            </a:pPr>
            <a:r>
              <a:rPr lang="eu" sz="1100">
                <a:solidFill>
                  <a:srgbClr val="FFFFFF"/>
                </a:solidFill>
                <a:latin typeface="Droid Sans"/>
                <a:ea typeface="Droid Sans"/>
                <a:cs typeface="Droid Sans"/>
                <a:sym typeface="Droid Sans"/>
              </a:rPr>
              <a:t>o   GND: Elikadura, 0V. (-) </a:t>
            </a:r>
            <a:r>
              <a:rPr lang="eu" sz="1100">
                <a:solidFill>
                  <a:srgbClr val="FF9900"/>
                </a:solidFill>
                <a:latin typeface="Droid Sans"/>
                <a:ea typeface="Droid Sans"/>
                <a:cs typeface="Droid Sans"/>
                <a:sym typeface="Droid Sans"/>
              </a:rPr>
              <a:t>KABLE MARROIA</a:t>
            </a:r>
            <a:endParaRPr sz="1100">
              <a:solidFill>
                <a:srgbClr val="FF9900"/>
              </a:solidFill>
              <a:latin typeface="Droid Sans"/>
              <a:ea typeface="Droid Sans"/>
              <a:cs typeface="Droid Sans"/>
              <a:sym typeface="Droid Sans"/>
            </a:endParaRPr>
          </a:p>
          <a:p>
            <a:pPr indent="0" lvl="0" marL="457200" rtl="0" algn="l">
              <a:spcBef>
                <a:spcPts val="0"/>
              </a:spcBef>
              <a:spcAft>
                <a:spcPts val="0"/>
              </a:spcAft>
              <a:buNone/>
            </a:pPr>
            <a:r>
              <a:rPr lang="eu" sz="1100">
                <a:solidFill>
                  <a:srgbClr val="FFFFFF"/>
                </a:solidFill>
                <a:latin typeface="Droid Sans"/>
                <a:ea typeface="Droid Sans"/>
                <a:cs typeface="Droid Sans"/>
                <a:sym typeface="Droid Sans"/>
              </a:rPr>
              <a:t>o   DATA-SIGNAL: Serboa kontrolatzeko seinalea. PWM pultsuen bidez </a:t>
            </a:r>
            <a:r>
              <a:rPr lang="eu" sz="1100">
                <a:solidFill>
                  <a:srgbClr val="FF9900"/>
                </a:solidFill>
                <a:latin typeface="Droid Sans"/>
                <a:ea typeface="Droid Sans"/>
                <a:cs typeface="Droid Sans"/>
                <a:sym typeface="Droid Sans"/>
              </a:rPr>
              <a:t>KABLE LARANJA</a:t>
            </a:r>
            <a:endParaRPr sz="1100">
              <a:solidFill>
                <a:srgbClr val="FF9900"/>
              </a:solidFill>
              <a:latin typeface="Droid Sans"/>
              <a:ea typeface="Droid Sans"/>
              <a:cs typeface="Droid Sans"/>
              <a:sym typeface="Droid Sans"/>
            </a:endParaRPr>
          </a:p>
          <a:p>
            <a:pPr indent="0" lvl="0" marL="0" rtl="0" algn="l">
              <a:spcBef>
                <a:spcPts val="0"/>
              </a:spcBef>
              <a:spcAft>
                <a:spcPts val="0"/>
              </a:spcAft>
              <a:buNone/>
            </a:pPr>
            <a:r>
              <a:t/>
            </a:r>
            <a:endParaRPr sz="1100">
              <a:solidFill>
                <a:srgbClr val="FFFFFF"/>
              </a:solidFill>
              <a:latin typeface="Droid Sans"/>
              <a:ea typeface="Droid Sans"/>
              <a:cs typeface="Droid Sans"/>
              <a:sym typeface="Droid Sans"/>
            </a:endParaRPr>
          </a:p>
        </p:txBody>
      </p:sp>
      <p:sp>
        <p:nvSpPr>
          <p:cNvPr id="141" name="Google Shape;141;p29"/>
          <p:cNvSpPr txBox="1"/>
          <p:nvPr/>
        </p:nvSpPr>
        <p:spPr>
          <a:xfrm>
            <a:off x="0" y="736125"/>
            <a:ext cx="9144000" cy="64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u" sz="1800">
                <a:solidFill>
                  <a:srgbClr val="FFFFFF"/>
                </a:solidFill>
                <a:latin typeface="Droid Sans"/>
                <a:ea typeface="Droid Sans"/>
                <a:cs typeface="Droid Sans"/>
                <a:sym typeface="Droid Sans"/>
              </a:rPr>
              <a:t>MOTOR HONEK ULTRASOINU SENTSOREARI OZTOPOA NON DAGOEN “IKUSTEEN” LAGUNDUKO DIO. LEPOAREN FUNTZIOA BETEKO DU ALDE BATERA, BESTERA ETA AURRERA BEGIRATUZ.</a:t>
            </a:r>
            <a:endParaRPr sz="1800">
              <a:solidFill>
                <a:srgbClr val="FFFFFF"/>
              </a:solidFill>
              <a:latin typeface="Droid Sans"/>
              <a:ea typeface="Droid Sans"/>
              <a:cs typeface="Droid Sans"/>
              <a:sym typeface="Droid Sans"/>
            </a:endParaRPr>
          </a:p>
        </p:txBody>
      </p:sp>
      <p:pic>
        <p:nvPicPr>
          <p:cNvPr id="142" name="Google Shape;142;p29"/>
          <p:cNvPicPr preferRelativeResize="0"/>
          <p:nvPr/>
        </p:nvPicPr>
        <p:blipFill>
          <a:blip r:embed="rId3">
            <a:alphaModFix/>
          </a:blip>
          <a:stretch>
            <a:fillRect/>
          </a:stretch>
        </p:blipFill>
        <p:spPr>
          <a:xfrm>
            <a:off x="5781325" y="1643550"/>
            <a:ext cx="3057876" cy="3057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idx="4294967295" type="title"/>
          </p:nvPr>
        </p:nvSpPr>
        <p:spPr>
          <a:xfrm>
            <a:off x="0" y="163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SERBOMOTORRA</a:t>
            </a:r>
            <a:endParaRPr/>
          </a:p>
        </p:txBody>
      </p:sp>
      <p:sp>
        <p:nvSpPr>
          <p:cNvPr id="148" name="Google Shape;148;p30"/>
          <p:cNvSpPr txBox="1"/>
          <p:nvPr/>
        </p:nvSpPr>
        <p:spPr>
          <a:xfrm>
            <a:off x="0" y="736125"/>
            <a:ext cx="9144000" cy="41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u" sz="1800">
                <a:solidFill>
                  <a:srgbClr val="FFFFFF"/>
                </a:solidFill>
                <a:latin typeface="Droid Sans"/>
                <a:ea typeface="Droid Sans"/>
                <a:cs typeface="Droid Sans"/>
                <a:sym typeface="Droid Sans"/>
              </a:rPr>
              <a:t>NOLA FUNTZIONATZEN DU?</a:t>
            </a:r>
            <a:endParaRPr sz="1800">
              <a:solidFill>
                <a:srgbClr val="FFFFFF"/>
              </a:solidFill>
              <a:latin typeface="Droid Sans"/>
              <a:ea typeface="Droid Sans"/>
              <a:cs typeface="Droid Sans"/>
              <a:sym typeface="Droid Sans"/>
            </a:endParaRPr>
          </a:p>
        </p:txBody>
      </p:sp>
      <p:pic>
        <p:nvPicPr>
          <p:cNvPr id="149" name="Google Shape;149;p30"/>
          <p:cNvPicPr preferRelativeResize="0"/>
          <p:nvPr/>
        </p:nvPicPr>
        <p:blipFill>
          <a:blip r:embed="rId3">
            <a:alphaModFix/>
          </a:blip>
          <a:stretch>
            <a:fillRect/>
          </a:stretch>
        </p:blipFill>
        <p:spPr>
          <a:xfrm>
            <a:off x="152400" y="1307925"/>
            <a:ext cx="8497351" cy="3271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idx="4294967295" type="title"/>
          </p:nvPr>
        </p:nvSpPr>
        <p:spPr>
          <a:xfrm>
            <a:off x="0" y="1634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SERBOMOTORRA</a:t>
            </a:r>
            <a:endParaRPr/>
          </a:p>
        </p:txBody>
      </p:sp>
      <p:sp>
        <p:nvSpPr>
          <p:cNvPr id="155" name="Google Shape;155;p31"/>
          <p:cNvSpPr txBox="1"/>
          <p:nvPr/>
        </p:nvSpPr>
        <p:spPr>
          <a:xfrm>
            <a:off x="0" y="736125"/>
            <a:ext cx="9144000" cy="41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u" sz="1800">
                <a:solidFill>
                  <a:srgbClr val="FFFFFF"/>
                </a:solidFill>
                <a:latin typeface="Droid Sans"/>
                <a:ea typeface="Droid Sans"/>
                <a:cs typeface="Droid Sans"/>
                <a:sym typeface="Droid Sans"/>
              </a:rPr>
              <a:t>NOLA FUNTZIONATZEN DU?</a:t>
            </a:r>
            <a:endParaRPr sz="1800">
              <a:solidFill>
                <a:srgbClr val="FFFFFF"/>
              </a:solidFill>
              <a:latin typeface="Droid Sans"/>
              <a:ea typeface="Droid Sans"/>
              <a:cs typeface="Droid Sans"/>
              <a:sym typeface="Droid Sans"/>
            </a:endParaRPr>
          </a:p>
        </p:txBody>
      </p:sp>
      <p:pic>
        <p:nvPicPr>
          <p:cNvPr id="156" name="Google Shape;156;p31"/>
          <p:cNvPicPr preferRelativeResize="0"/>
          <p:nvPr/>
        </p:nvPicPr>
        <p:blipFill>
          <a:blip r:embed="rId3">
            <a:alphaModFix/>
          </a:blip>
          <a:stretch>
            <a:fillRect/>
          </a:stretch>
        </p:blipFill>
        <p:spPr>
          <a:xfrm>
            <a:off x="1840603" y="1155525"/>
            <a:ext cx="5462806" cy="379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nvSpPr>
        <p:spPr>
          <a:xfrm>
            <a:off x="-150" y="990800"/>
            <a:ext cx="9144000" cy="173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u" sz="4500">
                <a:solidFill>
                  <a:srgbClr val="FFFFFF"/>
                </a:solidFill>
                <a:latin typeface="Oswald"/>
                <a:ea typeface="Oswald"/>
                <a:cs typeface="Oswald"/>
                <a:sym typeface="Oswald"/>
              </a:rPr>
              <a:t>MUNTAIA</a:t>
            </a:r>
            <a:endParaRPr sz="4500">
              <a:solidFill>
                <a:srgbClr val="FFFFFF"/>
              </a:solidFill>
              <a:latin typeface="Oswald"/>
              <a:ea typeface="Oswald"/>
              <a:cs typeface="Oswald"/>
              <a:sym typeface="Oswald"/>
            </a:endParaRPr>
          </a:p>
          <a:p>
            <a:pPr indent="0" lvl="0" marL="0" rtl="0" algn="ctr">
              <a:spcBef>
                <a:spcPts val="0"/>
              </a:spcBef>
              <a:spcAft>
                <a:spcPts val="0"/>
              </a:spcAft>
              <a:buNone/>
            </a:pPr>
            <a:r>
              <a:t/>
            </a:r>
            <a:endParaRPr sz="480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0" y="4450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u"/>
              <a:t>OSAGAIAK</a:t>
            </a:r>
            <a:endParaRPr/>
          </a:p>
        </p:txBody>
      </p:sp>
      <p:sp>
        <p:nvSpPr>
          <p:cNvPr id="167" name="Google Shape;167;p33"/>
          <p:cNvSpPr txBox="1"/>
          <p:nvPr/>
        </p:nvSpPr>
        <p:spPr>
          <a:xfrm>
            <a:off x="0" y="1454150"/>
            <a:ext cx="4284000" cy="29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800">
                <a:solidFill>
                  <a:srgbClr val="FFFFFF"/>
                </a:solidFill>
                <a:latin typeface="Droid Sans"/>
                <a:ea typeface="Droid Sans"/>
                <a:cs typeface="Droid Sans"/>
                <a:sym typeface="Droid Sans"/>
              </a:rPr>
              <a:t>- Ultrasoinurako euskarria.</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Serbo eta ultrasoinu euskarria.</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Serborako euskarriak (2)</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HC-SR04 sentsorea</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SG90 Serbomotorra.</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M3 6 azkoin.</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M3x8  2 torloju</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M3x10 4 torloju.</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⌀3ko 2 zirrindolak </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rPr lang="eu" sz="1800">
                <a:solidFill>
                  <a:srgbClr val="FFFFFF"/>
                </a:solidFill>
                <a:latin typeface="Droid Sans"/>
                <a:ea typeface="Droid Sans"/>
                <a:cs typeface="Droid Sans"/>
                <a:sym typeface="Droid Sans"/>
              </a:rPr>
              <a:t>- 4 eme-eme kableak</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800">
              <a:solidFill>
                <a:srgbClr val="FFFFFF"/>
              </a:solidFill>
              <a:latin typeface="Droid Sans"/>
              <a:ea typeface="Droid Sans"/>
              <a:cs typeface="Droid Sans"/>
              <a:sym typeface="Droid Sans"/>
            </a:endParaRPr>
          </a:p>
          <a:p>
            <a:pPr indent="0" lvl="0" marL="0" rtl="0" algn="l">
              <a:spcBef>
                <a:spcPts val="0"/>
              </a:spcBef>
              <a:spcAft>
                <a:spcPts val="0"/>
              </a:spcAft>
              <a:buNone/>
            </a:pPr>
            <a:r>
              <a:t/>
            </a:r>
            <a:endParaRPr sz="1800">
              <a:solidFill>
                <a:srgbClr val="FFFFFF"/>
              </a:solidFill>
              <a:latin typeface="Droid Sans"/>
              <a:ea typeface="Droid Sans"/>
              <a:cs typeface="Droid Sans"/>
              <a:sym typeface="Droid Sans"/>
            </a:endParaRPr>
          </a:p>
        </p:txBody>
      </p:sp>
      <p:pic>
        <p:nvPicPr>
          <p:cNvPr id="168" name="Google Shape;168;p33" title="IMG_1510.JPG"/>
          <p:cNvPicPr preferRelativeResize="0"/>
          <p:nvPr/>
        </p:nvPicPr>
        <p:blipFill>
          <a:blip r:embed="rId3">
            <a:alphaModFix/>
          </a:blip>
          <a:stretch>
            <a:fillRect/>
          </a:stretch>
        </p:blipFill>
        <p:spPr>
          <a:xfrm>
            <a:off x="3506350" y="1098050"/>
            <a:ext cx="5414252" cy="3608627"/>
          </a:xfrm>
          <a:prstGeom prst="rect">
            <a:avLst/>
          </a:prstGeom>
          <a:noFill/>
          <a:ln>
            <a:noFill/>
          </a:ln>
        </p:spPr>
      </p:pic>
      <p:pic>
        <p:nvPicPr>
          <p:cNvPr id="169" name="Google Shape;169;p33" title="IMG_20250407_084258.jpg"/>
          <p:cNvPicPr preferRelativeResize="0"/>
          <p:nvPr/>
        </p:nvPicPr>
        <p:blipFill rotWithShape="1">
          <a:blip r:embed="rId4">
            <a:alphaModFix/>
          </a:blip>
          <a:srcRect b="23990" l="20292" r="9126" t="26726"/>
          <a:stretch/>
        </p:blipFill>
        <p:spPr>
          <a:xfrm>
            <a:off x="3506350" y="3637250"/>
            <a:ext cx="1973151" cy="1033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